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267" r:id="rId3"/>
    <p:sldId id="342" r:id="rId4"/>
    <p:sldId id="318" r:id="rId5"/>
    <p:sldId id="345" r:id="rId6"/>
    <p:sldId id="347" r:id="rId7"/>
    <p:sldId id="293" r:id="rId8"/>
    <p:sldId id="328" r:id="rId9"/>
    <p:sldId id="331" r:id="rId10"/>
    <p:sldId id="330" r:id="rId11"/>
    <p:sldId id="333" r:id="rId12"/>
    <p:sldId id="286" r:id="rId13"/>
    <p:sldId id="289" r:id="rId14"/>
    <p:sldId id="339" r:id="rId15"/>
    <p:sldId id="321" r:id="rId16"/>
    <p:sldId id="343" r:id="rId17"/>
    <p:sldId id="344" r:id="rId18"/>
    <p:sldId id="305" r:id="rId19"/>
    <p:sldId id="334" r:id="rId20"/>
    <p:sldId id="301" r:id="rId21"/>
    <p:sldId id="341" r:id="rId22"/>
    <p:sldId id="295" r:id="rId23"/>
    <p:sldId id="346" r:id="rId24"/>
    <p:sldId id="31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34" autoAdjust="0"/>
  </p:normalViewPr>
  <p:slideViewPr>
    <p:cSldViewPr snapToGrid="0">
      <p:cViewPr>
        <p:scale>
          <a:sx n="117" d="100"/>
          <a:sy n="117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96767-562C-1444-98BC-8AF671C0CE86}" type="datetimeFigureOut">
              <a:rPr lang="en-US" smtClean="0"/>
              <a:t>4/25/12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A55DF-7ECC-074F-A875-79EEE093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9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4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8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3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6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5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C795-83DD-0447-A506-1A083D14FAC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769E9-0493-6A41-A203-BAA8DBED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microsoft.com/office/2007/relationships/hdphoto" Target="../media/hdphoto1.wdp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332" y="2803228"/>
            <a:ext cx="16730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NOAA</a:t>
            </a:r>
            <a:r>
              <a:rPr lang="en-US" sz="1400" dirty="0" smtClean="0"/>
              <a:t> 		</a:t>
            </a:r>
            <a:endParaRPr lang="en-US" sz="1400" b="1" dirty="0"/>
          </a:p>
          <a:p>
            <a:r>
              <a:rPr lang="en-US" sz="1400" dirty="0" smtClean="0"/>
              <a:t>Eric Danner 		</a:t>
            </a:r>
          </a:p>
          <a:p>
            <a:r>
              <a:rPr lang="en-US" sz="1400" dirty="0" smtClean="0"/>
              <a:t>Brian Wells</a:t>
            </a:r>
          </a:p>
          <a:p>
            <a:r>
              <a:rPr lang="en-US" sz="1400" dirty="0" smtClean="0"/>
              <a:t>Steve Lindley</a:t>
            </a:r>
          </a:p>
          <a:p>
            <a:r>
              <a:rPr lang="en-US" sz="1400" dirty="0" smtClean="0"/>
              <a:t>Andrew Pike</a:t>
            </a:r>
          </a:p>
          <a:p>
            <a:r>
              <a:rPr lang="en-US" sz="1400" dirty="0" smtClean="0"/>
              <a:t>Lynn Dewitt</a:t>
            </a:r>
          </a:p>
          <a:p>
            <a:r>
              <a:rPr lang="en-US" sz="1400" dirty="0"/>
              <a:t>Kirstin </a:t>
            </a:r>
            <a:r>
              <a:rPr lang="en-US" sz="1400" dirty="0" err="1" smtClean="0"/>
              <a:t>Holsman</a:t>
            </a:r>
            <a:endParaRPr lang="en-US" sz="1400" dirty="0" smtClean="0"/>
          </a:p>
          <a:p>
            <a:r>
              <a:rPr lang="en-US" sz="1400" dirty="0" smtClean="0"/>
              <a:t>Jarrod </a:t>
            </a:r>
            <a:r>
              <a:rPr lang="en-US" sz="1400" dirty="0" err="1" smtClean="0"/>
              <a:t>Santora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b="1" dirty="0"/>
              <a:t>NASA </a:t>
            </a:r>
            <a:r>
              <a:rPr lang="en-US" sz="1400" b="1" dirty="0" smtClean="0"/>
              <a:t>Ames</a:t>
            </a:r>
          </a:p>
          <a:p>
            <a:r>
              <a:rPr lang="en-US" sz="1400" dirty="0"/>
              <a:t>Rama </a:t>
            </a:r>
            <a:r>
              <a:rPr lang="en-US" sz="1400" dirty="0" err="1" smtClean="0"/>
              <a:t>Nemani</a:t>
            </a:r>
            <a:endParaRPr lang="en-US" sz="1400" dirty="0" smtClean="0"/>
          </a:p>
          <a:p>
            <a:r>
              <a:rPr lang="en-US" sz="1400" dirty="0"/>
              <a:t>Forrest </a:t>
            </a:r>
            <a:r>
              <a:rPr lang="en-US" sz="1400" dirty="0" smtClean="0"/>
              <a:t>Melton</a:t>
            </a:r>
            <a:endParaRPr lang="en-US" sz="1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948" y="6041965"/>
            <a:ext cx="823456" cy="4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misc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823" y="6042120"/>
            <a:ext cx="637798" cy="4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10" y="6052045"/>
            <a:ext cx="1065821" cy="47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149" y="5961357"/>
            <a:ext cx="660552" cy="66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272" y="195307"/>
            <a:ext cx="850562" cy="85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210" y="5948393"/>
            <a:ext cx="743954" cy="686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446" y="5975817"/>
            <a:ext cx="637967" cy="63161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29" y="195307"/>
            <a:ext cx="957847" cy="7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91796" y="1157318"/>
            <a:ext cx="8812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Decision Support Systems and From the Watershed to the</a:t>
            </a:r>
          </a:p>
          <a:p>
            <a:pPr algn="ctr"/>
            <a:r>
              <a:rPr lang="en-US" sz="2400" b="1" dirty="0"/>
              <a:t>Ocean: Using NASA Data and Models to Understand and Predict</a:t>
            </a:r>
          </a:p>
          <a:p>
            <a:pPr algn="ctr"/>
            <a:r>
              <a:rPr lang="en-US" sz="2400" b="1" dirty="0"/>
              <a:t>Variations in Central California </a:t>
            </a:r>
            <a:r>
              <a:rPr lang="en-US" sz="2400" b="1" dirty="0" smtClean="0"/>
              <a:t>Salmon</a:t>
            </a:r>
          </a:p>
          <a:p>
            <a:pPr algn="ctr"/>
            <a:r>
              <a:rPr lang="en-US" sz="1600" b="1" i="1" dirty="0" smtClean="0"/>
              <a:t>Elements </a:t>
            </a:r>
            <a:r>
              <a:rPr lang="en-US" sz="1600" b="1" i="1" dirty="0"/>
              <a:t>from 2 </a:t>
            </a:r>
            <a:r>
              <a:rPr lang="en-US" sz="1600" b="1" i="1" dirty="0" smtClean="0"/>
              <a:t>Projects</a:t>
            </a:r>
            <a:endParaRPr lang="en-US" sz="1600" b="1" i="1" dirty="0"/>
          </a:p>
        </p:txBody>
      </p:sp>
      <p:sp>
        <p:nvSpPr>
          <p:cNvPr id="6" name="Rectangle 5"/>
          <p:cNvSpPr/>
          <p:nvPr/>
        </p:nvSpPr>
        <p:spPr>
          <a:xfrm>
            <a:off x="3090806" y="2809071"/>
            <a:ext cx="25914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NASA JPL</a:t>
            </a:r>
          </a:p>
          <a:p>
            <a:r>
              <a:rPr lang="en-US" sz="1400" dirty="0"/>
              <a:t>Yi Chao</a:t>
            </a:r>
          </a:p>
          <a:p>
            <a:endParaRPr lang="en-US" sz="1400" dirty="0"/>
          </a:p>
          <a:p>
            <a:r>
              <a:rPr lang="en-US" sz="1400" b="1" dirty="0"/>
              <a:t>MBARI</a:t>
            </a:r>
            <a:endParaRPr lang="en-US" sz="1400" dirty="0"/>
          </a:p>
          <a:p>
            <a:r>
              <a:rPr lang="en-US" sz="1400" dirty="0"/>
              <a:t>Francisco Chavez</a:t>
            </a:r>
          </a:p>
          <a:p>
            <a:r>
              <a:rPr lang="en-US" sz="1400" dirty="0" smtClean="0"/>
              <a:t>Monique </a:t>
            </a:r>
            <a:r>
              <a:rPr lang="en-US" sz="1400" dirty="0" err="1" smtClean="0"/>
              <a:t>Messié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b="1" dirty="0"/>
              <a:t>University of Maine</a:t>
            </a:r>
            <a:r>
              <a:rPr lang="en-US" sz="1400" dirty="0"/>
              <a:t>	</a:t>
            </a:r>
            <a:endParaRPr lang="en-US" sz="1400" dirty="0" smtClean="0"/>
          </a:p>
          <a:p>
            <a:r>
              <a:rPr lang="en-US" sz="1400" dirty="0" err="1"/>
              <a:t>Fei</a:t>
            </a:r>
            <a:r>
              <a:rPr lang="en-US" sz="1400" dirty="0"/>
              <a:t> </a:t>
            </a:r>
            <a:r>
              <a:rPr lang="en-US" sz="1400" dirty="0" smtClean="0"/>
              <a:t>Chai</a:t>
            </a:r>
          </a:p>
          <a:p>
            <a:endParaRPr lang="en-US" sz="1400" b="1" dirty="0"/>
          </a:p>
          <a:p>
            <a:r>
              <a:rPr lang="en-US" sz="1400" b="1" dirty="0" smtClean="0"/>
              <a:t>University </a:t>
            </a:r>
            <a:r>
              <a:rPr lang="en-US" sz="1400" b="1" dirty="0"/>
              <a:t>of Colorado Boulder</a:t>
            </a:r>
            <a:r>
              <a:rPr lang="en-US" sz="1400" dirty="0"/>
              <a:t>	</a:t>
            </a:r>
            <a:endParaRPr lang="en-US" sz="1400" dirty="0" smtClean="0"/>
          </a:p>
          <a:p>
            <a:r>
              <a:rPr lang="en-US" sz="1400" dirty="0" err="1"/>
              <a:t>Balaji</a:t>
            </a:r>
            <a:r>
              <a:rPr lang="en-US" sz="1400" dirty="0"/>
              <a:t> </a:t>
            </a:r>
            <a:r>
              <a:rPr lang="en-US" sz="1400" dirty="0" err="1"/>
              <a:t>Ragagopalan</a:t>
            </a:r>
            <a:r>
              <a:rPr lang="en-US" sz="1400" dirty="0"/>
              <a:t>	</a:t>
            </a:r>
            <a:endParaRPr lang="en-US" sz="1400" dirty="0" smtClean="0"/>
          </a:p>
          <a:p>
            <a:r>
              <a:rPr lang="en-US" sz="1400" dirty="0"/>
              <a:t>Jason </a:t>
            </a:r>
            <a:r>
              <a:rPr lang="en-US" sz="1400" dirty="0" smtClean="0"/>
              <a:t>Caldwell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4054" y="2803228"/>
            <a:ext cx="332450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Farallon</a:t>
            </a:r>
            <a:r>
              <a:rPr lang="en-US" sz="1400" b="1" dirty="0"/>
              <a:t> </a:t>
            </a:r>
            <a:r>
              <a:rPr lang="en-US" sz="1400" b="1" dirty="0" smtClean="0"/>
              <a:t>Institute</a:t>
            </a:r>
            <a:endParaRPr lang="en-US" sz="1400" b="1" dirty="0"/>
          </a:p>
          <a:p>
            <a:r>
              <a:rPr lang="en-US" sz="1400" dirty="0"/>
              <a:t>Bill </a:t>
            </a:r>
            <a:r>
              <a:rPr lang="en-US" sz="1400" dirty="0" err="1" smtClean="0"/>
              <a:t>Sydemon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University of California Santa Barbara</a:t>
            </a:r>
          </a:p>
          <a:p>
            <a:r>
              <a:rPr lang="en-US" sz="1400" dirty="0" smtClean="0"/>
              <a:t>Roger </a:t>
            </a:r>
            <a:r>
              <a:rPr lang="en-US" sz="1400" dirty="0" err="1" smtClean="0"/>
              <a:t>Nizbet</a:t>
            </a:r>
            <a:endParaRPr lang="en-US" sz="1400" dirty="0" smtClean="0"/>
          </a:p>
          <a:p>
            <a:r>
              <a:rPr lang="en-US" sz="1400" dirty="0" smtClean="0"/>
              <a:t>Laure </a:t>
            </a:r>
            <a:r>
              <a:rPr lang="en-US" sz="1400" dirty="0" err="1" smtClean="0"/>
              <a:t>Pecquerie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California Department of Water Resources</a:t>
            </a:r>
            <a:endParaRPr lang="en-US" sz="1400" b="1" dirty="0"/>
          </a:p>
          <a:p>
            <a:r>
              <a:rPr lang="en-US" sz="1400" dirty="0"/>
              <a:t>Eli </a:t>
            </a:r>
            <a:r>
              <a:rPr lang="en-US" sz="1400" dirty="0" err="1"/>
              <a:t>Ateljevich</a:t>
            </a:r>
            <a:endParaRPr lang="en-US" sz="1400" dirty="0"/>
          </a:p>
          <a:p>
            <a:r>
              <a:rPr lang="en-US" sz="1400" dirty="0" err="1" smtClean="0"/>
              <a:t>Kijin</a:t>
            </a:r>
            <a:r>
              <a:rPr lang="en-US" sz="1400" dirty="0" smtClean="0"/>
              <a:t> Nam</a:t>
            </a:r>
            <a:endParaRPr lang="en-US" sz="1400" dirty="0"/>
          </a:p>
          <a:p>
            <a:endParaRPr lang="en-US" sz="1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240" y="5948393"/>
            <a:ext cx="650819" cy="6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7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48400" y="2481263"/>
            <a:ext cx="2819400" cy="16764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705600" y="2633663"/>
            <a:ext cx="22860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481263"/>
            <a:ext cx="3200400" cy="1676400"/>
          </a:xfrm>
          <a:prstGeom prst="rect">
            <a:avLst/>
          </a:prstGeom>
          <a:solidFill>
            <a:srgbClr val="FF6EDD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505200" y="2633663"/>
            <a:ext cx="23622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" y="2481263"/>
            <a:ext cx="2971800" cy="1676400"/>
          </a:xfrm>
          <a:prstGeom prst="rect">
            <a:avLst/>
          </a:prstGeom>
          <a:solidFill>
            <a:srgbClr val="FF66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04800" y="2633663"/>
            <a:ext cx="22098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215476" y="381000"/>
            <a:ext cx="1696852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828800" y="381000"/>
            <a:ext cx="1676400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" y="2862263"/>
            <a:ext cx="800100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2862263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4648200" y="36068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San Francisco Estuary</a:t>
            </a: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6629400" y="3606800"/>
            <a:ext cx="185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Upper Sacramento River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>
            <a:off x="1752600" y="35814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Coastal Ocean</a:t>
            </a:r>
          </a:p>
        </p:txBody>
      </p:sp>
      <p:grpSp>
        <p:nvGrpSpPr>
          <p:cNvPr id="14352" name="Group 93"/>
          <p:cNvGrpSpPr>
            <a:grpSpLocks/>
          </p:cNvGrpSpPr>
          <p:nvPr/>
        </p:nvGrpSpPr>
        <p:grpSpPr bwMode="auto">
          <a:xfrm>
            <a:off x="5348288" y="420689"/>
            <a:ext cx="1447800" cy="1746253"/>
            <a:chOff x="685800" y="914400"/>
            <a:chExt cx="2209324" cy="2317855"/>
          </a:xfrm>
        </p:grpSpPr>
        <p:pic>
          <p:nvPicPr>
            <p:cNvPr id="14389" name="Picture 6" descr="topsov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914400"/>
              <a:ext cx="2209324" cy="17674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150921" y="2783434"/>
              <a:ext cx="1162802" cy="44882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TOPS</a:t>
              </a:r>
            </a:p>
          </p:txBody>
        </p:sp>
      </p:grpSp>
      <p:cxnSp>
        <p:nvCxnSpPr>
          <p:cNvPr id="17" name="Shape 16"/>
          <p:cNvCxnSpPr/>
          <p:nvPr/>
        </p:nvCxnSpPr>
        <p:spPr>
          <a:xfrm rot="10800000" flipV="1">
            <a:off x="4412366" y="1333500"/>
            <a:ext cx="813520" cy="152876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>
            <a:stCxn id="52" idx="1"/>
            <a:endCxn id="2" idx="0"/>
          </p:cNvCxnSpPr>
          <p:nvPr/>
        </p:nvCxnSpPr>
        <p:spPr>
          <a:xfrm rot="10800000" flipV="1">
            <a:off x="819150" y="1333499"/>
            <a:ext cx="1009650" cy="1528763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5" name="TextBox 20"/>
          <p:cNvSpPr txBox="1">
            <a:spLocks noChangeArrowheads="1"/>
          </p:cNvSpPr>
          <p:nvPr/>
        </p:nvSpPr>
        <p:spPr bwMode="auto">
          <a:xfrm>
            <a:off x="5943600" y="2662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Water temperature and flow</a:t>
            </a:r>
          </a:p>
        </p:txBody>
      </p:sp>
      <p:sp>
        <p:nvSpPr>
          <p:cNvPr id="14356" name="TextBox 21"/>
          <p:cNvSpPr txBox="1">
            <a:spLocks noChangeArrowheads="1"/>
          </p:cNvSpPr>
          <p:nvPr/>
        </p:nvSpPr>
        <p:spPr bwMode="auto">
          <a:xfrm>
            <a:off x="2514600" y="26622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3D temperature and salinity, water level, tidal fluxes</a:t>
            </a:r>
          </a:p>
        </p:txBody>
      </p:sp>
      <p:cxnSp>
        <p:nvCxnSpPr>
          <p:cNvPr id="40" name="Elbow Connector 39"/>
          <p:cNvCxnSpPr>
            <a:stCxn id="63" idx="3"/>
          </p:cNvCxnSpPr>
          <p:nvPr/>
        </p:nvCxnSpPr>
        <p:spPr>
          <a:xfrm>
            <a:off x="6912328" y="1333500"/>
            <a:ext cx="371916" cy="1528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581525" y="3032125"/>
            <a:ext cx="196850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64" name="TextBox 17"/>
          <p:cNvSpPr txBox="1">
            <a:spLocks noChangeArrowheads="1"/>
          </p:cNvSpPr>
          <p:nvPr/>
        </p:nvSpPr>
        <p:spPr bwMode="auto">
          <a:xfrm>
            <a:off x="1999336" y="0"/>
            <a:ext cx="14478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Oceans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778375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/>
          <p:nvPr/>
        </p:nvCxnSpPr>
        <p:spPr>
          <a:xfrm flipV="1">
            <a:off x="7786688" y="3032125"/>
            <a:ext cx="214312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1219200" y="3032125"/>
            <a:ext cx="2286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447800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146" name="Shape 58"/>
          <p:cNvCxnSpPr>
            <a:stCxn id="52" idx="3"/>
            <a:endCxn id="3" idx="0"/>
          </p:cNvCxnSpPr>
          <p:nvPr/>
        </p:nvCxnSpPr>
        <p:spPr>
          <a:xfrm>
            <a:off x="3505200" y="1333500"/>
            <a:ext cx="652463" cy="1528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77" name="TextBox 61"/>
          <p:cNvSpPr txBox="1">
            <a:spLocks noChangeArrowheads="1"/>
          </p:cNvSpPr>
          <p:nvPr/>
        </p:nvSpPr>
        <p:spPr bwMode="auto">
          <a:xfrm>
            <a:off x="5087938" y="0"/>
            <a:ext cx="1998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Atmosphere &amp; Land</a:t>
            </a:r>
          </a:p>
        </p:txBody>
      </p:sp>
      <p:sp>
        <p:nvSpPr>
          <p:cNvPr id="14379" name="TextBox 16"/>
          <p:cNvSpPr txBox="1">
            <a:spLocks noChangeArrowheads="1"/>
          </p:cNvSpPr>
          <p:nvPr/>
        </p:nvSpPr>
        <p:spPr bwMode="auto">
          <a:xfrm>
            <a:off x="304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Ocean Model</a:t>
            </a:r>
          </a:p>
        </p:txBody>
      </p:sp>
      <p:sp>
        <p:nvSpPr>
          <p:cNvPr id="14380" name="TextBox 16"/>
          <p:cNvSpPr txBox="1">
            <a:spLocks noChangeArrowheads="1"/>
          </p:cNvSpPr>
          <p:nvPr/>
        </p:nvSpPr>
        <p:spPr bwMode="auto">
          <a:xfrm>
            <a:off x="3429000" y="3243263"/>
            <a:ext cx="2438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Estuary Model</a:t>
            </a:r>
          </a:p>
        </p:txBody>
      </p:sp>
      <p:sp>
        <p:nvSpPr>
          <p:cNvPr id="14381" name="TextBox 16"/>
          <p:cNvSpPr txBox="1">
            <a:spLocks noChangeArrowheads="1"/>
          </p:cNvSpPr>
          <p:nvPr/>
        </p:nvSpPr>
        <p:spPr bwMode="auto">
          <a:xfrm>
            <a:off x="6781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River Model</a:t>
            </a:r>
          </a:p>
        </p:txBody>
      </p:sp>
      <p:cxnSp>
        <p:nvCxnSpPr>
          <p:cNvPr id="86" name="Straight Connector 85"/>
          <p:cNvCxnSpPr>
            <a:stCxn id="125" idx="1"/>
            <a:endCxn id="100" idx="3"/>
          </p:cNvCxnSpPr>
          <p:nvPr/>
        </p:nvCxnSpPr>
        <p:spPr>
          <a:xfrm rot="10800000">
            <a:off x="5867400" y="3128963"/>
            <a:ext cx="838200" cy="1587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0" idx="1"/>
          </p:cNvCxnSpPr>
          <p:nvPr/>
        </p:nvCxnSpPr>
        <p:spPr>
          <a:xfrm rot="10800000">
            <a:off x="2514600" y="3124200"/>
            <a:ext cx="990600" cy="4763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671" y="492414"/>
            <a:ext cx="1507117" cy="121728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 bwMode="auto">
          <a:xfrm>
            <a:off x="2257863" y="1805747"/>
            <a:ext cx="896408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81800" y="2862263"/>
            <a:ext cx="1004888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01000" y="2859676"/>
            <a:ext cx="87656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Food Web/ Production</a:t>
            </a:r>
            <a:endParaRPr lang="en-US" sz="8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41" name="TextBox 98"/>
          <p:cNvSpPr txBox="1">
            <a:spLocks noChangeArrowheads="1"/>
          </p:cNvSpPr>
          <p:nvPr/>
        </p:nvSpPr>
        <p:spPr bwMode="auto">
          <a:xfrm>
            <a:off x="353413" y="328419"/>
            <a:ext cx="1816851" cy="1815882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AVHRR</a:t>
            </a:r>
          </a:p>
          <a:p>
            <a:pPr eaLnBrk="1" hangingPunct="1"/>
            <a:r>
              <a:rPr lang="en-US" sz="1600" b="1" dirty="0"/>
              <a:t>MODIS</a:t>
            </a:r>
          </a:p>
          <a:p>
            <a:pPr eaLnBrk="1" hangingPunct="1"/>
            <a:r>
              <a:rPr lang="en-US" sz="1600" b="1" dirty="0" err="1"/>
              <a:t>Quicksat</a:t>
            </a:r>
            <a:endParaRPr lang="en-US" sz="1600" b="1" dirty="0"/>
          </a:p>
          <a:p>
            <a:pPr eaLnBrk="1" hangingPunct="1"/>
            <a:r>
              <a:rPr lang="en-US" sz="1600" b="1" dirty="0" err="1" smtClean="0"/>
              <a:t>SeaWiFS</a:t>
            </a:r>
            <a:r>
              <a:rPr lang="en-US" sz="1600" b="1" dirty="0" smtClean="0"/>
              <a:t> COAMPS</a:t>
            </a:r>
          </a:p>
          <a:p>
            <a:pPr eaLnBrk="1" hangingPunct="1"/>
            <a:r>
              <a:rPr lang="en-US" sz="1600" b="1" dirty="0" smtClean="0"/>
              <a:t>Jason-1</a:t>
            </a:r>
          </a:p>
          <a:p>
            <a:pPr eaLnBrk="1" hangingPunct="1"/>
            <a:r>
              <a:rPr lang="en-US" sz="1600" b="1" dirty="0"/>
              <a:t>OSTM/Jason-2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977778" y="467577"/>
            <a:ext cx="2773824" cy="132343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MODIS </a:t>
            </a:r>
            <a:r>
              <a:rPr lang="en-US" sz="1600" b="1" dirty="0" smtClean="0">
                <a:latin typeface="Arial"/>
                <a:cs typeface="Arial"/>
              </a:rPr>
              <a:t>LAI</a:t>
            </a:r>
          </a:p>
          <a:p>
            <a:r>
              <a:rPr lang="en-US" sz="1600" b="1" dirty="0" smtClean="0">
                <a:latin typeface="Arial"/>
                <a:cs typeface="Arial"/>
              </a:rPr>
              <a:t>MOD15A2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TOPS-WRF 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(</a:t>
            </a:r>
            <a:r>
              <a:rPr lang="en-US" sz="1600" b="1" dirty="0">
                <a:latin typeface="Arial"/>
                <a:cs typeface="Arial"/>
              </a:rPr>
              <a:t>coupled TOPS-BGC 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and </a:t>
            </a:r>
            <a:r>
              <a:rPr lang="en-US" sz="1600" b="1" dirty="0">
                <a:latin typeface="Arial"/>
                <a:cs typeface="Arial"/>
              </a:rPr>
              <a:t>WRF)</a:t>
            </a:r>
          </a:p>
        </p:txBody>
      </p:sp>
    </p:spTree>
    <p:extLst>
      <p:ext uri="{BB962C8B-B14F-4D97-AF65-F5344CB8AC3E}">
        <p14:creationId xmlns:p14="http://schemas.microsoft.com/office/powerpoint/2010/main" val="117850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48400" y="2481263"/>
            <a:ext cx="2819400" cy="16764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705600" y="2633663"/>
            <a:ext cx="22860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481263"/>
            <a:ext cx="3200400" cy="1676400"/>
          </a:xfrm>
          <a:prstGeom prst="rect">
            <a:avLst/>
          </a:prstGeom>
          <a:solidFill>
            <a:srgbClr val="FF6EDD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505200" y="2633663"/>
            <a:ext cx="23622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" y="2481263"/>
            <a:ext cx="2971800" cy="1676400"/>
          </a:xfrm>
          <a:prstGeom prst="rect">
            <a:avLst/>
          </a:prstGeom>
          <a:solidFill>
            <a:srgbClr val="FF66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04800" y="2633663"/>
            <a:ext cx="22098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828800" y="381000"/>
            <a:ext cx="1676400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" y="2862263"/>
            <a:ext cx="800100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2862263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4648200" y="36068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San Francisco Estuary</a:t>
            </a: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6629400" y="3606800"/>
            <a:ext cx="185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Upper Sacramento River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>
            <a:off x="1752600" y="35814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Coastal Ocean</a:t>
            </a:r>
          </a:p>
        </p:txBody>
      </p:sp>
      <p:cxnSp>
        <p:nvCxnSpPr>
          <p:cNvPr id="17" name="Shape 16"/>
          <p:cNvCxnSpPr/>
          <p:nvPr/>
        </p:nvCxnSpPr>
        <p:spPr>
          <a:xfrm rot="10800000" flipV="1">
            <a:off x="4412365" y="1333500"/>
            <a:ext cx="893763" cy="1528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>
            <a:stCxn id="52" idx="1"/>
            <a:endCxn id="2" idx="0"/>
          </p:cNvCxnSpPr>
          <p:nvPr/>
        </p:nvCxnSpPr>
        <p:spPr>
          <a:xfrm rot="10800000" flipV="1">
            <a:off x="819150" y="1333499"/>
            <a:ext cx="1009650" cy="1528763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5" name="TextBox 20"/>
          <p:cNvSpPr txBox="1">
            <a:spLocks noChangeArrowheads="1"/>
          </p:cNvSpPr>
          <p:nvPr/>
        </p:nvSpPr>
        <p:spPr bwMode="auto">
          <a:xfrm>
            <a:off x="5943600" y="2662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Water temperature and flow</a:t>
            </a:r>
          </a:p>
        </p:txBody>
      </p:sp>
      <p:sp>
        <p:nvSpPr>
          <p:cNvPr id="14356" name="TextBox 21"/>
          <p:cNvSpPr txBox="1">
            <a:spLocks noChangeArrowheads="1"/>
          </p:cNvSpPr>
          <p:nvPr/>
        </p:nvSpPr>
        <p:spPr bwMode="auto">
          <a:xfrm>
            <a:off x="2514600" y="26622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3D temperature and salinity, water level, tidal fluxes</a:t>
            </a:r>
          </a:p>
        </p:txBody>
      </p:sp>
      <p:cxnSp>
        <p:nvCxnSpPr>
          <p:cNvPr id="40" name="Elbow Connector 39"/>
          <p:cNvCxnSpPr/>
          <p:nvPr/>
        </p:nvCxnSpPr>
        <p:spPr>
          <a:xfrm>
            <a:off x="6840538" y="1333500"/>
            <a:ext cx="444500" cy="1528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581525" y="3032125"/>
            <a:ext cx="196850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828800" y="4648200"/>
            <a:ext cx="3886200" cy="523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DEB</a:t>
            </a:r>
          </a:p>
          <a:p>
            <a:pPr algn="ctr">
              <a:defRPr/>
            </a:pPr>
            <a:r>
              <a:rPr lang="en-US" sz="1200" i="1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Juveniles / Adults</a:t>
            </a:r>
          </a:p>
        </p:txBody>
      </p:sp>
      <p:cxnSp>
        <p:nvCxnSpPr>
          <p:cNvPr id="54" name="Shape 53"/>
          <p:cNvCxnSpPr/>
          <p:nvPr/>
        </p:nvCxnSpPr>
        <p:spPr>
          <a:xfrm rot="5400000">
            <a:off x="3619501" y="4152900"/>
            <a:ext cx="990600" cy="31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62" name="TextBox 20"/>
          <p:cNvSpPr txBox="1">
            <a:spLocks noChangeArrowheads="1"/>
          </p:cNvSpPr>
          <p:nvPr/>
        </p:nvSpPr>
        <p:spPr bwMode="auto">
          <a:xfrm>
            <a:off x="4114800" y="4267200"/>
            <a:ext cx="1044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Water temperature</a:t>
            </a:r>
          </a:p>
          <a:p>
            <a:pPr eaLnBrk="1" hangingPunct="1"/>
            <a:r>
              <a:rPr lang="en-US" sz="800"/>
              <a:t>Food</a:t>
            </a:r>
          </a:p>
        </p:txBody>
      </p:sp>
      <p:sp>
        <p:nvSpPr>
          <p:cNvPr id="14364" name="TextBox 17"/>
          <p:cNvSpPr txBox="1">
            <a:spLocks noChangeArrowheads="1"/>
          </p:cNvSpPr>
          <p:nvPr/>
        </p:nvSpPr>
        <p:spPr bwMode="auto">
          <a:xfrm>
            <a:off x="1999336" y="0"/>
            <a:ext cx="14478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Oceans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778375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/>
          <p:nvPr/>
        </p:nvCxnSpPr>
        <p:spPr>
          <a:xfrm flipV="1">
            <a:off x="7786688" y="3032125"/>
            <a:ext cx="214312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042150" y="4648200"/>
            <a:ext cx="1416050" cy="523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DEB</a:t>
            </a:r>
          </a:p>
          <a:p>
            <a:pPr algn="ct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Eggs / Juveniles</a:t>
            </a:r>
            <a:endParaRPr lang="en-US" sz="1200" i="1" dirty="0">
              <a:solidFill>
                <a:srgbClr val="000000"/>
              </a:solidFill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93" name="Shape 53"/>
          <p:cNvCxnSpPr>
            <a:endCxn id="92" idx="3"/>
          </p:cNvCxnSpPr>
          <p:nvPr/>
        </p:nvCxnSpPr>
        <p:spPr>
          <a:xfrm rot="5400000">
            <a:off x="7946231" y="4169569"/>
            <a:ext cx="1252538" cy="2286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1219200" y="3032125"/>
            <a:ext cx="2286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hape 53"/>
          <p:cNvCxnSpPr>
            <a:stCxn id="84" idx="2"/>
            <a:endCxn id="53" idx="1"/>
          </p:cNvCxnSpPr>
          <p:nvPr/>
        </p:nvCxnSpPr>
        <p:spPr>
          <a:xfrm rot="16200000" flipH="1">
            <a:off x="976312" y="4057651"/>
            <a:ext cx="1285875" cy="41910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447800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14374" name="TextBox 20"/>
          <p:cNvSpPr txBox="1">
            <a:spLocks noChangeArrowheads="1"/>
          </p:cNvSpPr>
          <p:nvPr/>
        </p:nvSpPr>
        <p:spPr bwMode="auto">
          <a:xfrm>
            <a:off x="7620000" y="4267200"/>
            <a:ext cx="1044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800"/>
              <a:t>Water temperature</a:t>
            </a:r>
          </a:p>
          <a:p>
            <a:pPr algn="r" eaLnBrk="1" hangingPunct="1"/>
            <a:r>
              <a:rPr lang="en-US" sz="800"/>
              <a:t>Food</a:t>
            </a:r>
          </a:p>
        </p:txBody>
      </p:sp>
      <p:cxnSp>
        <p:nvCxnSpPr>
          <p:cNvPr id="146" name="Shape 58"/>
          <p:cNvCxnSpPr>
            <a:stCxn id="52" idx="3"/>
            <a:endCxn id="3" idx="0"/>
          </p:cNvCxnSpPr>
          <p:nvPr/>
        </p:nvCxnSpPr>
        <p:spPr>
          <a:xfrm>
            <a:off x="3505200" y="1333500"/>
            <a:ext cx="652463" cy="15287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76" name="TextBox 20"/>
          <p:cNvSpPr txBox="1">
            <a:spLocks noChangeArrowheads="1"/>
          </p:cNvSpPr>
          <p:nvPr/>
        </p:nvSpPr>
        <p:spPr bwMode="auto">
          <a:xfrm>
            <a:off x="1447800" y="4267200"/>
            <a:ext cx="1046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Water temperature</a:t>
            </a:r>
          </a:p>
          <a:p>
            <a:pPr eaLnBrk="1" hangingPunct="1"/>
            <a:r>
              <a:rPr lang="en-US" sz="800"/>
              <a:t>Food</a:t>
            </a:r>
          </a:p>
        </p:txBody>
      </p:sp>
      <p:sp>
        <p:nvSpPr>
          <p:cNvPr id="14377" name="TextBox 61"/>
          <p:cNvSpPr txBox="1">
            <a:spLocks noChangeArrowheads="1"/>
          </p:cNvSpPr>
          <p:nvPr/>
        </p:nvSpPr>
        <p:spPr bwMode="auto">
          <a:xfrm>
            <a:off x="5087938" y="0"/>
            <a:ext cx="1998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Atmosphere &amp; Land</a:t>
            </a:r>
          </a:p>
        </p:txBody>
      </p:sp>
      <p:cxnSp>
        <p:nvCxnSpPr>
          <p:cNvPr id="67" name="Shape 43"/>
          <p:cNvCxnSpPr>
            <a:stCxn id="92" idx="1"/>
            <a:endCxn id="53" idx="3"/>
          </p:cNvCxnSpPr>
          <p:nvPr/>
        </p:nvCxnSpPr>
        <p:spPr>
          <a:xfrm rot="10800000">
            <a:off x="5715000" y="4910138"/>
            <a:ext cx="1327150" cy="15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79" name="TextBox 16"/>
          <p:cNvSpPr txBox="1">
            <a:spLocks noChangeArrowheads="1"/>
          </p:cNvSpPr>
          <p:nvPr/>
        </p:nvSpPr>
        <p:spPr bwMode="auto">
          <a:xfrm>
            <a:off x="304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Ocean Model</a:t>
            </a:r>
          </a:p>
        </p:txBody>
      </p:sp>
      <p:sp>
        <p:nvSpPr>
          <p:cNvPr id="14380" name="TextBox 16"/>
          <p:cNvSpPr txBox="1">
            <a:spLocks noChangeArrowheads="1"/>
          </p:cNvSpPr>
          <p:nvPr/>
        </p:nvSpPr>
        <p:spPr bwMode="auto">
          <a:xfrm>
            <a:off x="3429000" y="3243263"/>
            <a:ext cx="2438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Estuary Model</a:t>
            </a:r>
          </a:p>
        </p:txBody>
      </p:sp>
      <p:sp>
        <p:nvSpPr>
          <p:cNvPr id="14381" name="TextBox 16"/>
          <p:cNvSpPr txBox="1">
            <a:spLocks noChangeArrowheads="1"/>
          </p:cNvSpPr>
          <p:nvPr/>
        </p:nvSpPr>
        <p:spPr bwMode="auto">
          <a:xfrm>
            <a:off x="6781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River Model</a:t>
            </a:r>
          </a:p>
        </p:txBody>
      </p:sp>
      <p:cxnSp>
        <p:nvCxnSpPr>
          <p:cNvPr id="61" name="Shape 53"/>
          <p:cNvCxnSpPr>
            <a:stCxn id="53" idx="2"/>
            <a:endCxn id="64" idx="0"/>
          </p:cNvCxnSpPr>
          <p:nvPr/>
        </p:nvCxnSpPr>
        <p:spPr>
          <a:xfrm rot="16200000" flipH="1">
            <a:off x="4033837" y="4910138"/>
            <a:ext cx="390525" cy="9144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Decision 63"/>
          <p:cNvSpPr/>
          <p:nvPr/>
        </p:nvSpPr>
        <p:spPr>
          <a:xfrm>
            <a:off x="3581400" y="5562600"/>
            <a:ext cx="2209800" cy="1066800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# salmon in fishery and viability of population</a:t>
            </a:r>
          </a:p>
        </p:txBody>
      </p:sp>
      <p:cxnSp>
        <p:nvCxnSpPr>
          <p:cNvPr id="70" name="Shape 53"/>
          <p:cNvCxnSpPr>
            <a:stCxn id="92" idx="2"/>
            <a:endCxn id="64" idx="3"/>
          </p:cNvCxnSpPr>
          <p:nvPr/>
        </p:nvCxnSpPr>
        <p:spPr>
          <a:xfrm rot="5400000">
            <a:off x="6308725" y="4654550"/>
            <a:ext cx="923925" cy="1958975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85" name="TextBox 20"/>
          <p:cNvSpPr txBox="1">
            <a:spLocks noChangeArrowheads="1"/>
          </p:cNvSpPr>
          <p:nvPr/>
        </p:nvSpPr>
        <p:spPr bwMode="auto">
          <a:xfrm>
            <a:off x="6096000" y="5791200"/>
            <a:ext cx="1600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salmon growth and maturation </a:t>
            </a:r>
          </a:p>
        </p:txBody>
      </p:sp>
      <p:cxnSp>
        <p:nvCxnSpPr>
          <p:cNvPr id="86" name="Straight Connector 85"/>
          <p:cNvCxnSpPr>
            <a:stCxn id="125" idx="1"/>
            <a:endCxn id="100" idx="3"/>
          </p:cNvCxnSpPr>
          <p:nvPr/>
        </p:nvCxnSpPr>
        <p:spPr>
          <a:xfrm rot="10800000">
            <a:off x="5867400" y="3128963"/>
            <a:ext cx="838200" cy="1587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0" idx="1"/>
          </p:cNvCxnSpPr>
          <p:nvPr/>
        </p:nvCxnSpPr>
        <p:spPr>
          <a:xfrm rot="10800000">
            <a:off x="2514600" y="3124200"/>
            <a:ext cx="990600" cy="4763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88" name="TextBox 20"/>
          <p:cNvSpPr txBox="1">
            <a:spLocks noChangeArrowheads="1"/>
          </p:cNvSpPr>
          <p:nvPr/>
        </p:nvSpPr>
        <p:spPr bwMode="auto">
          <a:xfrm>
            <a:off x="2895600" y="5410200"/>
            <a:ext cx="1600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salmon growth and maturation </a:t>
            </a:r>
          </a:p>
        </p:txBody>
      </p:sp>
      <p:sp>
        <p:nvSpPr>
          <p:cNvPr id="4" name="Oval 3"/>
          <p:cNvSpPr/>
          <p:nvPr/>
        </p:nvSpPr>
        <p:spPr>
          <a:xfrm>
            <a:off x="1132633" y="4213884"/>
            <a:ext cx="1568690" cy="4143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779598" y="4213884"/>
            <a:ext cx="1568690" cy="4143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364690" y="4213884"/>
            <a:ext cx="1568690" cy="4143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671" y="492414"/>
            <a:ext cx="1507117" cy="121728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 bwMode="auto">
          <a:xfrm>
            <a:off x="2257863" y="1805747"/>
            <a:ext cx="896408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15476" y="381000"/>
            <a:ext cx="1696852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9" name="Group 93"/>
          <p:cNvGrpSpPr>
            <a:grpSpLocks/>
          </p:cNvGrpSpPr>
          <p:nvPr/>
        </p:nvGrpSpPr>
        <p:grpSpPr bwMode="auto">
          <a:xfrm>
            <a:off x="5348288" y="420689"/>
            <a:ext cx="1447800" cy="1746253"/>
            <a:chOff x="685800" y="914400"/>
            <a:chExt cx="2209324" cy="2317855"/>
          </a:xfrm>
        </p:grpSpPr>
        <p:pic>
          <p:nvPicPr>
            <p:cNvPr id="60" name="Picture 6" descr="topsov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914400"/>
              <a:ext cx="2209324" cy="17674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1150921" y="2783434"/>
              <a:ext cx="1162802" cy="44882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TOPS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781800" y="2862263"/>
            <a:ext cx="1004888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01000" y="2859676"/>
            <a:ext cx="87656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Food Web/ Production</a:t>
            </a:r>
            <a:endParaRPr lang="en-US" sz="8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6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pic>
        <p:nvPicPr>
          <p:cNvPr id="5" name="Picture 8" descr="Landscape2010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60" y="2435387"/>
            <a:ext cx="6019760" cy="2965986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3226998" y="3580342"/>
            <a:ext cx="5504678" cy="2699808"/>
            <a:chOff x="3226998" y="3580342"/>
            <a:chExt cx="5504678" cy="2699808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226998" y="3580342"/>
              <a:ext cx="1684338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flipH="1" flipV="1">
              <a:off x="3226998" y="3581930"/>
              <a:ext cx="545328" cy="697970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4911337" y="3581930"/>
              <a:ext cx="3820339" cy="697970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 descr="BallsFerry_Assim.eps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2326" y="4279900"/>
              <a:ext cx="495935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6199237" y="3966937"/>
            <a:ext cx="1401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City of Sacramento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River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91208" y="957262"/>
            <a:ext cx="2819400" cy="1709737"/>
            <a:chOff x="6057631" y="1566863"/>
            <a:chExt cx="2819400" cy="1709737"/>
          </a:xfrm>
        </p:grpSpPr>
        <p:sp>
          <p:nvSpPr>
            <p:cNvPr id="23" name="Rectangle 22"/>
            <p:cNvSpPr/>
            <p:nvPr/>
          </p:nvSpPr>
          <p:spPr>
            <a:xfrm>
              <a:off x="6057631" y="1566863"/>
              <a:ext cx="2819400" cy="1676400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14831" y="1719263"/>
              <a:ext cx="2286000" cy="99060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TextBox 15"/>
            <p:cNvSpPr txBox="1">
              <a:spLocks noChangeArrowheads="1"/>
            </p:cNvSpPr>
            <p:nvPr/>
          </p:nvSpPr>
          <p:spPr bwMode="auto">
            <a:xfrm>
              <a:off x="6438631" y="2692400"/>
              <a:ext cx="18526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/>
                <a:t>Upper Sacramento River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91031" y="1947863"/>
              <a:ext cx="1004888" cy="339725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95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RAFT</a:t>
              </a:r>
              <a:endPara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endParaRPr>
            </a:p>
          </p:txBody>
        </p:sp>
        <p:cxnSp>
          <p:nvCxnSpPr>
            <p:cNvPr id="27" name="Shape 43"/>
            <p:cNvCxnSpPr>
              <a:stCxn id="26" idx="3"/>
            </p:cNvCxnSpPr>
            <p:nvPr/>
          </p:nvCxnSpPr>
          <p:spPr>
            <a:xfrm flipV="1">
              <a:off x="7595919" y="2117140"/>
              <a:ext cx="214312" cy="58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6591031" y="2328863"/>
              <a:ext cx="22098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Coupled River Model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943808" y="1338847"/>
            <a:ext cx="87656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Food Web/ Production</a:t>
            </a:r>
            <a:endParaRPr lang="en-US" sz="8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6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pic>
        <p:nvPicPr>
          <p:cNvPr id="5" name="Picture 8" descr="Landscape2010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60" y="2435387"/>
            <a:ext cx="6019760" cy="2965986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4046286" y="1765745"/>
            <a:ext cx="4964804" cy="4238198"/>
            <a:chOff x="4046286" y="1765745"/>
            <a:chExt cx="4964804" cy="4238198"/>
          </a:xfrm>
        </p:grpSpPr>
        <p:pic>
          <p:nvPicPr>
            <p:cNvPr id="12" name="Picture 11" descr="Longitude.eps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68914" y="1765745"/>
              <a:ext cx="2742176" cy="4238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</p:spPr>
        </p:pic>
        <p:cxnSp>
          <p:nvCxnSpPr>
            <p:cNvPr id="13" name="Straight Connector 12"/>
            <p:cNvCxnSpPr/>
            <p:nvPr/>
          </p:nvCxnSpPr>
          <p:spPr bwMode="auto">
            <a:xfrm flipV="1">
              <a:off x="4095764" y="1765746"/>
              <a:ext cx="2173150" cy="89526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>
              <a:off x="4046286" y="5085600"/>
              <a:ext cx="2222628" cy="877051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4046286" y="2661006"/>
            <a:ext cx="0" cy="242459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River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2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37687" y="6437318"/>
            <a:ext cx="4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501083" y="3397803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91197" y="3397803"/>
            <a:ext cx="21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</a:t>
            </a:r>
            <a:r>
              <a:rPr lang="en-US" baseline="-25000" dirty="0"/>
              <a:t>d</a:t>
            </a:r>
            <a:r>
              <a:rPr lang="en-US" baseline="-25000" dirty="0" smtClean="0"/>
              <a:t>aily</a:t>
            </a:r>
            <a:r>
              <a:rPr lang="en-US" dirty="0" smtClean="0"/>
              <a:t> </a:t>
            </a:r>
            <a:r>
              <a:rPr lang="en-US" dirty="0" smtClean="0"/>
              <a:t>– G </a:t>
            </a:r>
            <a:r>
              <a:rPr lang="en-US" baseline="-25000" dirty="0" err="1" smtClean="0"/>
              <a:t>subdaily</a:t>
            </a:r>
            <a:r>
              <a:rPr lang="en-US" dirty="0" smtClean="0"/>
              <a:t> (g/g)</a:t>
            </a:r>
            <a:endParaRPr lang="en-US" baseline="-25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342" y="567666"/>
            <a:ext cx="6816955" cy="5999962"/>
            <a:chOff x="1172342" y="274554"/>
            <a:chExt cx="6816955" cy="5999962"/>
          </a:xfrm>
        </p:grpSpPr>
        <p:pic>
          <p:nvPicPr>
            <p:cNvPr id="5" name="Picture 4" descr="Figure8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3" t="38168" r="6139" b="24402"/>
            <a:stretch/>
          </p:blipFill>
          <p:spPr>
            <a:xfrm>
              <a:off x="1172342" y="2377372"/>
              <a:ext cx="6795245" cy="3897144"/>
            </a:xfrm>
            <a:prstGeom prst="rect">
              <a:avLst/>
            </a:prstGeom>
          </p:spPr>
        </p:pic>
        <p:pic>
          <p:nvPicPr>
            <p:cNvPr id="10" name="Picture 9" descr="Figure8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18" r="6092" b="80197"/>
            <a:stretch/>
          </p:blipFill>
          <p:spPr>
            <a:xfrm>
              <a:off x="1378588" y="274554"/>
              <a:ext cx="6610709" cy="207024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374920" y="6437318"/>
            <a:ext cx="54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66428" y="6437318"/>
            <a:ext cx="5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2825" y="97697"/>
            <a:ext cx="886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Difference in Growth: daily vs. hourly models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000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4470669"/>
            <a:ext cx="3200400" cy="1676400"/>
          </a:xfrm>
          <a:prstGeom prst="rect">
            <a:avLst/>
          </a:prstGeom>
          <a:solidFill>
            <a:srgbClr val="FF6EDD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24600" y="4623069"/>
            <a:ext cx="23622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3200" y="4851669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467600" y="5596206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San Francisco Estuary</a:t>
            </a:r>
          </a:p>
        </p:txBody>
      </p:sp>
      <p:cxnSp>
        <p:nvCxnSpPr>
          <p:cNvPr id="7" name="Shape 43"/>
          <p:cNvCxnSpPr>
            <a:stCxn id="5" idx="3"/>
            <a:endCxn id="8" idx="1"/>
          </p:cNvCxnSpPr>
          <p:nvPr/>
        </p:nvCxnSpPr>
        <p:spPr>
          <a:xfrm flipV="1">
            <a:off x="7400925" y="5021531"/>
            <a:ext cx="196850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97775" y="4851669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6248400" y="5232669"/>
            <a:ext cx="2438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Estuary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9237" y="3966937"/>
            <a:ext cx="1401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City of Sacramento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Estuarine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8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85522"/>
            <a:ext cx="8900910" cy="5886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Estuarine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230" y="3569735"/>
            <a:ext cx="4629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Unstructured-grid model</a:t>
            </a:r>
          </a:p>
          <a:p>
            <a:endParaRPr lang="en-US" dirty="0"/>
          </a:p>
          <a:p>
            <a:r>
              <a:rPr lang="en-US" dirty="0" err="1" smtClean="0"/>
              <a:t>Forcings</a:t>
            </a:r>
            <a:r>
              <a:rPr lang="en-US" dirty="0" smtClean="0"/>
              <a:t> from TOPS: wind, heat flux and rainfall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944" y="4753413"/>
            <a:ext cx="20230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temperature</a:t>
            </a:r>
          </a:p>
          <a:p>
            <a:endParaRPr lang="en-US" dirty="0" smtClean="0"/>
          </a:p>
          <a:p>
            <a:r>
              <a:rPr lang="en-US" dirty="0" smtClean="0"/>
              <a:t>Optical depth</a:t>
            </a:r>
          </a:p>
          <a:p>
            <a:endParaRPr lang="en-US" dirty="0"/>
          </a:p>
          <a:p>
            <a:r>
              <a:rPr lang="en-US" dirty="0" smtClean="0"/>
              <a:t>Circulation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7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85522"/>
            <a:ext cx="8900910" cy="5886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Estuarine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sst_self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414" t="2020" r="15649" b="5420"/>
          <a:stretch/>
        </p:blipFill>
        <p:spPr>
          <a:xfrm>
            <a:off x="3517026" y="683900"/>
            <a:ext cx="3918665" cy="29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20795" y="1029663"/>
            <a:ext cx="7602660" cy="55687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29" y="1162150"/>
            <a:ext cx="7019160" cy="52570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6691" y="3158161"/>
            <a:ext cx="2072074" cy="13479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932" y="333410"/>
            <a:ext cx="871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Modeling the estuarine environment (SELFE-</a:t>
            </a:r>
            <a:r>
              <a:rPr lang="en-US" sz="2800" dirty="0" err="1" smtClean="0"/>
              <a:t>CoSiNE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519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n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4274454"/>
            <a:ext cx="2971800" cy="1676400"/>
          </a:xfrm>
          <a:prstGeom prst="rect">
            <a:avLst/>
          </a:prstGeom>
          <a:solidFill>
            <a:srgbClr val="FF66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5300" y="4426854"/>
            <a:ext cx="22098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4655454"/>
            <a:ext cx="800100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1943100" y="5374591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Coastal Ocean</a:t>
            </a:r>
          </a:p>
        </p:txBody>
      </p:sp>
      <p:cxnSp>
        <p:nvCxnSpPr>
          <p:cNvPr id="7" name="Shape 43"/>
          <p:cNvCxnSpPr>
            <a:stCxn id="5" idx="3"/>
            <a:endCxn id="8" idx="1"/>
          </p:cNvCxnSpPr>
          <p:nvPr/>
        </p:nvCxnSpPr>
        <p:spPr>
          <a:xfrm>
            <a:off x="1409700" y="4825316"/>
            <a:ext cx="2286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38300" y="4655454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495300" y="5036454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Ocean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4470669"/>
            <a:ext cx="3200400" cy="1676400"/>
          </a:xfrm>
          <a:prstGeom prst="rect">
            <a:avLst/>
          </a:prstGeom>
          <a:solidFill>
            <a:srgbClr val="FF6EDD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4600" y="4623069"/>
            <a:ext cx="23622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53200" y="4851669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467600" y="5596206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San Francisco Estuary</a:t>
            </a:r>
          </a:p>
        </p:txBody>
      </p:sp>
      <p:cxnSp>
        <p:nvCxnSpPr>
          <p:cNvPr id="14" name="Shape 43"/>
          <p:cNvCxnSpPr>
            <a:stCxn id="12" idx="3"/>
            <a:endCxn id="15" idx="1"/>
          </p:cNvCxnSpPr>
          <p:nvPr/>
        </p:nvCxnSpPr>
        <p:spPr>
          <a:xfrm flipV="1">
            <a:off x="7400925" y="5021531"/>
            <a:ext cx="196850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7775" y="4851669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248400" y="5232669"/>
            <a:ext cx="2438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Estuary Model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57631" y="1566863"/>
            <a:ext cx="2819400" cy="1709737"/>
            <a:chOff x="6057631" y="1566863"/>
            <a:chExt cx="2819400" cy="1709737"/>
          </a:xfrm>
        </p:grpSpPr>
        <p:sp>
          <p:nvSpPr>
            <p:cNvPr id="18" name="Rectangle 17"/>
            <p:cNvSpPr/>
            <p:nvPr/>
          </p:nvSpPr>
          <p:spPr>
            <a:xfrm>
              <a:off x="6057631" y="1566863"/>
              <a:ext cx="2819400" cy="1676400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14831" y="1719263"/>
              <a:ext cx="2286000" cy="990600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TextBox 15"/>
            <p:cNvSpPr txBox="1">
              <a:spLocks noChangeArrowheads="1"/>
            </p:cNvSpPr>
            <p:nvPr/>
          </p:nvSpPr>
          <p:spPr bwMode="auto">
            <a:xfrm>
              <a:off x="6438631" y="2692400"/>
              <a:ext cx="18526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/>
                <a:t>Upper Sacramento River</a:t>
              </a:r>
            </a:p>
          </p:txBody>
        </p:sp>
        <p:cxnSp>
          <p:nvCxnSpPr>
            <p:cNvPr id="22" name="Shape 43"/>
            <p:cNvCxnSpPr/>
            <p:nvPr/>
          </p:nvCxnSpPr>
          <p:spPr>
            <a:xfrm flipV="1">
              <a:off x="7595919" y="2117725"/>
              <a:ext cx="214312" cy="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591031" y="2328863"/>
              <a:ext cx="22098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Coupled River Model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Ocean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1031" y="1951035"/>
            <a:ext cx="1004888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10231" y="1948448"/>
            <a:ext cx="87656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Food Web/ Production</a:t>
            </a:r>
            <a:endParaRPr lang="en-US" sz="8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90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Salmon Life Cycle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1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696" y="5560772"/>
            <a:ext cx="345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ROMS ocean temperature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Ocean Models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7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85621" y="2700690"/>
            <a:ext cx="5992224" cy="3306205"/>
            <a:chOff x="1485621" y="3438868"/>
            <a:chExt cx="5992224" cy="3306205"/>
          </a:xfrm>
        </p:grpSpPr>
        <p:grpSp>
          <p:nvGrpSpPr>
            <p:cNvPr id="6" name="Group 5"/>
            <p:cNvGrpSpPr/>
            <p:nvPr/>
          </p:nvGrpSpPr>
          <p:grpSpPr>
            <a:xfrm>
              <a:off x="1485621" y="3438868"/>
              <a:ext cx="5992224" cy="3306205"/>
              <a:chOff x="811883" y="1355391"/>
              <a:chExt cx="5983111" cy="319537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11883" y="1360340"/>
                <a:ext cx="5983111" cy="31904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7" descr="map_isobath100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48224" y="1355391"/>
                <a:ext cx="3033102" cy="3158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4484764" y="3512669"/>
              <a:ext cx="2956510" cy="31825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zz2_vs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6292" y="3484636"/>
              <a:ext cx="2830133" cy="322500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61627" y="735808"/>
            <a:ext cx="862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Food density – linking ROMS and </a:t>
            </a:r>
            <a:r>
              <a:rPr lang="en-US" sz="2400" dirty="0" err="1" smtClean="0"/>
              <a:t>CoSiNE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2751" y="1715178"/>
            <a:ext cx="7935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Relationship between mesoscale environmental forcing, krill and salmon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398960" y="6144247"/>
            <a:ext cx="108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7606" y="6144247"/>
            <a:ext cx="85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CoSiNE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033" y="2736415"/>
            <a:ext cx="778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improve </a:t>
            </a:r>
            <a:r>
              <a:rPr lang="en-US" dirty="0"/>
              <a:t>our understanding of </a:t>
            </a:r>
            <a:r>
              <a:rPr lang="en-US" dirty="0" smtClean="0"/>
              <a:t>how salmon are affected </a:t>
            </a:r>
            <a:r>
              <a:rPr lang="en-US" dirty="0"/>
              <a:t>by freshwater dynamics as they grow from eggs to mature adults while moving across </a:t>
            </a:r>
            <a:r>
              <a:rPr lang="en-US" dirty="0" smtClean="0"/>
              <a:t>these complex </a:t>
            </a:r>
            <a:r>
              <a:rPr lang="en-US" dirty="0"/>
              <a:t>landscapes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627" y="735808"/>
            <a:ext cx="86227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5033" y="4078679"/>
            <a:ext cx="725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DEB models integrate across variable environments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5033" y="1671150"/>
            <a:ext cx="759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Salmon are </a:t>
            </a:r>
            <a:r>
              <a:rPr lang="en-US" dirty="0" smtClean="0"/>
              <a:t>important ecologically and economically</a:t>
            </a:r>
            <a:r>
              <a:rPr lang="en-US" dirty="0"/>
              <a:t>, </a:t>
            </a:r>
            <a:r>
              <a:rPr lang="en-US" dirty="0" smtClean="0"/>
              <a:t>from rivers, estuaries, to the ocean - </a:t>
            </a:r>
            <a:r>
              <a:rPr lang="en-US" dirty="0"/>
              <a:t>and carry the legacy of </a:t>
            </a:r>
            <a:r>
              <a:rPr lang="en-US" dirty="0" smtClean="0"/>
              <a:t>effects </a:t>
            </a:r>
            <a:r>
              <a:rPr lang="en-US" dirty="0"/>
              <a:t>from system to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033" y="4866945"/>
            <a:ext cx="759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tool to examine how salmon might respond to novel climate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5033" y="5655209"/>
            <a:ext cx="725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project </a:t>
            </a:r>
            <a:r>
              <a:rPr lang="en-US" dirty="0"/>
              <a:t>integrates data from two key </a:t>
            </a:r>
            <a:r>
              <a:rPr lang="en-US" dirty="0" smtClean="0"/>
              <a:t>NASA </a:t>
            </a:r>
            <a:r>
              <a:rPr lang="en-US" dirty="0"/>
              <a:t>models, TOPS and ROMS, at </a:t>
            </a:r>
            <a:r>
              <a:rPr lang="en-US" dirty="0" smtClean="0"/>
              <a:t>the land</a:t>
            </a:r>
            <a:r>
              <a:rPr lang="en-US" dirty="0"/>
              <a:t>-sea </a:t>
            </a:r>
            <a:r>
              <a:rPr lang="en-US" dirty="0" smtClean="0"/>
              <a:t>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9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9235" y="3827816"/>
            <a:ext cx="561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/>
              <a:t>From the watershed to the ocean: Using NASA data and models to understand and predict variations in central California salmon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851800" y="3057071"/>
            <a:ext cx="57250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/>
              <a:t>Improving Stream Temperature Predictions for River Water Decision Support Systems</a:t>
            </a:r>
            <a:endParaRPr lang="en-US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686" y="4819775"/>
            <a:ext cx="1788204" cy="148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4" y="300276"/>
            <a:ext cx="2540000" cy="167640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27214" y="977000"/>
            <a:ext cx="121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2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31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333" y="2211996"/>
            <a:ext cx="814929" cy="403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8" y="2945212"/>
            <a:ext cx="1689839" cy="646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84167" l="4192" r="94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568" y="1586938"/>
            <a:ext cx="556458" cy="199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02" y="4623669"/>
            <a:ext cx="3699516" cy="1582230"/>
          </a:xfrm>
          <a:prstGeom prst="rect">
            <a:avLst/>
          </a:prstGeom>
        </p:spPr>
      </p:pic>
      <p:pic>
        <p:nvPicPr>
          <p:cNvPr id="12" name="Picture 60" descr="egg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004" y="781339"/>
            <a:ext cx="255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2130094" y="939242"/>
            <a:ext cx="1765982" cy="28887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73483" y="1275400"/>
            <a:ext cx="1722593" cy="36702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298630" y="1929451"/>
            <a:ext cx="1597446" cy="46605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58151" y="3008636"/>
            <a:ext cx="1320760" cy="27395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6849" y="774604"/>
            <a:ext cx="1957595" cy="907019"/>
          </a:xfrm>
          <a:prstGeom prst="rect">
            <a:avLst/>
          </a:prstGeom>
          <a:ln w="19050" cmpd="sng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Salmon Life Cycle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pic>
        <p:nvPicPr>
          <p:cNvPr id="4" name="Picture 3" descr="Pages from LindleyUCB2010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0" t="63391" r="49958" b="6663"/>
          <a:stretch/>
        </p:blipFill>
        <p:spPr>
          <a:xfrm>
            <a:off x="6433462" y="3180529"/>
            <a:ext cx="2109682" cy="1545895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391" y="4825879"/>
            <a:ext cx="2171918" cy="1440699"/>
          </a:xfrm>
          <a:prstGeom prst="rect">
            <a:avLst/>
          </a:prstGeom>
          <a:ln w="952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02" y="4228021"/>
            <a:ext cx="2242063" cy="1509081"/>
          </a:xfrm>
          <a:prstGeom prst="rect">
            <a:avLst/>
          </a:prstGeom>
          <a:ln w="635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Anthropogenic Influences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shasta_dam_fullsiz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07" y="1708612"/>
            <a:ext cx="2161148" cy="1422278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482" y="424478"/>
            <a:ext cx="1799862" cy="120084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09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9237" y="3966937"/>
            <a:ext cx="1401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City of Sacramento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896339" y="5191393"/>
            <a:ext cx="110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San Francisco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Study </a:t>
            </a:r>
            <a:r>
              <a:rPr lang="en-US" sz="2000" b="1" dirty="0" err="1" smtClean="0">
                <a:solidFill>
                  <a:schemeClr val="bg1"/>
                </a:solidFill>
              </a:rPr>
              <a:t>Sytem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3892" y="2409934"/>
            <a:ext cx="175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Sacramento</a:t>
            </a:r>
          </a:p>
          <a:p>
            <a:pPr algn="ctr"/>
            <a:r>
              <a:rPr lang="en-US" sz="2400" i="1" dirty="0" smtClean="0"/>
              <a:t>River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9849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Management Options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1302" y="826134"/>
            <a:ext cx="7709853" cy="5085608"/>
            <a:chOff x="661302" y="826134"/>
            <a:chExt cx="7709853" cy="50856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9237" y="4471043"/>
              <a:ext cx="2171918" cy="1440699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302" y="4228021"/>
              <a:ext cx="2242063" cy="1509081"/>
            </a:xfrm>
            <a:prstGeom prst="rect">
              <a:avLst/>
            </a:prstGeom>
            <a:ln w="6350" cmpd="sng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shasta_dam_fullsiz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28" y="826134"/>
              <a:ext cx="2161148" cy="1422278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5771" y="2595824"/>
              <a:ext cx="2381746" cy="137111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409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700"/>
            <a:ext cx="9144000" cy="6047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7" y="3678238"/>
            <a:ext cx="310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Freshwater dynamics and the movement between complex landscapes...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148" y="5441535"/>
            <a:ext cx="310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…how can we capture this?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09" y="24368"/>
            <a:ext cx="90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Complex Landscapes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71230" y="814167"/>
            <a:ext cx="32565" cy="398399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58069" y="2637901"/>
            <a:ext cx="8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8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380" y="2248695"/>
            <a:ext cx="3791565" cy="280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1152" y="179219"/>
            <a:ext cx="5953111" cy="1336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Dynamic Energy Budget (DEB) models</a:t>
            </a:r>
            <a:endParaRPr lang="en-US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55652" name="Text Box 18"/>
          <p:cNvSpPr txBox="1">
            <a:spLocks noChangeArrowheads="1"/>
          </p:cNvSpPr>
          <p:nvPr/>
        </p:nvSpPr>
        <p:spPr bwMode="auto">
          <a:xfrm>
            <a:off x="304800" y="63754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sz="2000">
                <a:solidFill>
                  <a:srgbClr val="FFFFFF"/>
                </a:solidFill>
                <a:latin typeface="Arial" charset="0"/>
              </a:rPr>
              <a:t>INPUTS</a:t>
            </a:r>
          </a:p>
        </p:txBody>
      </p:sp>
      <p:sp>
        <p:nvSpPr>
          <p:cNvPr id="155653" name="Text Box 26"/>
          <p:cNvSpPr txBox="1">
            <a:spLocks noChangeArrowheads="1"/>
          </p:cNvSpPr>
          <p:nvPr/>
        </p:nvSpPr>
        <p:spPr bwMode="auto">
          <a:xfrm>
            <a:off x="3600450" y="63754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FFFF"/>
                </a:solidFill>
                <a:latin typeface="Arial" charset="0"/>
              </a:rPr>
              <a:t>DEB MODEL</a:t>
            </a:r>
          </a:p>
        </p:txBody>
      </p:sp>
      <p:sp>
        <p:nvSpPr>
          <p:cNvPr id="155654" name="Line 44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5656" name="Picture 21" descr="ch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1" y="2074863"/>
            <a:ext cx="20939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24" descr="mean_gd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3789363"/>
            <a:ext cx="20939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8" name="Text Box 77"/>
          <p:cNvSpPr txBox="1">
            <a:spLocks noChangeArrowheads="1"/>
          </p:cNvSpPr>
          <p:nvPr/>
        </p:nvSpPr>
        <p:spPr bwMode="auto">
          <a:xfrm>
            <a:off x="552450" y="3027363"/>
            <a:ext cx="1604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Food density</a:t>
            </a:r>
          </a:p>
        </p:txBody>
      </p:sp>
      <p:sp>
        <p:nvSpPr>
          <p:cNvPr id="155659" name="Text Box 78"/>
          <p:cNvSpPr txBox="1">
            <a:spLocks noChangeArrowheads="1"/>
          </p:cNvSpPr>
          <p:nvPr/>
        </p:nvSpPr>
        <p:spPr bwMode="auto">
          <a:xfrm>
            <a:off x="538163" y="4746625"/>
            <a:ext cx="1604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Temperature</a:t>
            </a:r>
          </a:p>
        </p:txBody>
      </p:sp>
      <p:pic>
        <p:nvPicPr>
          <p:cNvPr id="15566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453" y="2474913"/>
            <a:ext cx="2057147" cy="182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63" name="Text Box 84"/>
          <p:cNvSpPr txBox="1">
            <a:spLocks noChangeArrowheads="1"/>
          </p:cNvSpPr>
          <p:nvPr/>
        </p:nvSpPr>
        <p:spPr bwMode="auto">
          <a:xfrm>
            <a:off x="6859546" y="2700893"/>
            <a:ext cx="1604897" cy="30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Weight</a:t>
            </a:r>
          </a:p>
        </p:txBody>
      </p:sp>
      <p:pic>
        <p:nvPicPr>
          <p:cNvPr id="15566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498" y="4336225"/>
            <a:ext cx="2057102" cy="194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0" name="Text Box 85"/>
          <p:cNvSpPr txBox="1">
            <a:spLocks noChangeArrowheads="1"/>
          </p:cNvSpPr>
          <p:nvPr/>
        </p:nvSpPr>
        <p:spPr bwMode="auto">
          <a:xfrm>
            <a:off x="6660584" y="4402203"/>
            <a:ext cx="1904882" cy="3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Fecundity / egg size</a:t>
            </a:r>
          </a:p>
        </p:txBody>
      </p:sp>
      <p:grpSp>
        <p:nvGrpSpPr>
          <p:cNvPr id="155673" name="Group 4"/>
          <p:cNvGrpSpPr>
            <a:grpSpLocks/>
          </p:cNvGrpSpPr>
          <p:nvPr/>
        </p:nvGrpSpPr>
        <p:grpSpPr bwMode="auto">
          <a:xfrm>
            <a:off x="6553598" y="574675"/>
            <a:ext cx="2133202" cy="6197600"/>
            <a:chOff x="6553597" y="574674"/>
            <a:chExt cx="2133203" cy="6197601"/>
          </a:xfrm>
        </p:grpSpPr>
        <p:sp>
          <p:nvSpPr>
            <p:cNvPr id="155674" name="Text Box 18"/>
            <p:cNvSpPr txBox="1">
              <a:spLocks noChangeArrowheads="1"/>
            </p:cNvSpPr>
            <p:nvPr/>
          </p:nvSpPr>
          <p:spPr bwMode="auto">
            <a:xfrm>
              <a:off x="6781800" y="6375400"/>
              <a:ext cx="1905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fr-FR" sz="2000">
                  <a:solidFill>
                    <a:srgbClr val="FFFFFF"/>
                  </a:solidFill>
                  <a:latin typeface="Arial" charset="0"/>
                </a:rPr>
                <a:t>OUTPUTS</a:t>
              </a:r>
            </a:p>
          </p:txBody>
        </p:sp>
        <p:grpSp>
          <p:nvGrpSpPr>
            <p:cNvPr id="155675" name="Group 3"/>
            <p:cNvGrpSpPr>
              <a:grpSpLocks/>
            </p:cNvGrpSpPr>
            <p:nvPr/>
          </p:nvGrpSpPr>
          <p:grpSpPr bwMode="auto">
            <a:xfrm>
              <a:off x="6553597" y="574674"/>
              <a:ext cx="2060971" cy="1831975"/>
              <a:chOff x="6553597" y="574674"/>
              <a:chExt cx="2060971" cy="1831975"/>
            </a:xfrm>
          </p:grpSpPr>
          <p:pic>
            <p:nvPicPr>
              <p:cNvPr id="155676" name="Picture 3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597" y="574674"/>
                <a:ext cx="2060971" cy="183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677" name="Text Box 83"/>
              <p:cNvSpPr txBox="1">
                <a:spLocks noChangeArrowheads="1"/>
              </p:cNvSpPr>
              <p:nvPr/>
            </p:nvSpPr>
            <p:spPr bwMode="auto">
              <a:xfrm>
                <a:off x="6859703" y="655411"/>
                <a:ext cx="865412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000000"/>
                    </a:solidFill>
                    <a:latin typeface="Arial" charset="0"/>
                  </a:rPr>
                  <a:t>Length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364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48400" y="2481263"/>
            <a:ext cx="2819400" cy="167640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6705600" y="2633663"/>
            <a:ext cx="22860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481263"/>
            <a:ext cx="3200400" cy="1676400"/>
          </a:xfrm>
          <a:prstGeom prst="rect">
            <a:avLst/>
          </a:prstGeom>
          <a:solidFill>
            <a:srgbClr val="FF6EDD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505200" y="2633663"/>
            <a:ext cx="23622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" y="2481263"/>
            <a:ext cx="2971800" cy="1676400"/>
          </a:xfrm>
          <a:prstGeom prst="rect">
            <a:avLst/>
          </a:prstGeom>
          <a:solidFill>
            <a:srgbClr val="FF66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04800" y="2633663"/>
            <a:ext cx="2209800" cy="99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" y="2862263"/>
            <a:ext cx="800100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2862263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4648200" y="36068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San Francisco Estuary</a:t>
            </a: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6629400" y="3606800"/>
            <a:ext cx="185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Upper Sacramento River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>
            <a:off x="1752600" y="35814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Coastal Ocean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2862263"/>
            <a:ext cx="1004888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14355" name="TextBox 20"/>
          <p:cNvSpPr txBox="1">
            <a:spLocks noChangeArrowheads="1"/>
          </p:cNvSpPr>
          <p:nvPr/>
        </p:nvSpPr>
        <p:spPr bwMode="auto">
          <a:xfrm>
            <a:off x="5943600" y="2662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Water temperature and flow</a:t>
            </a:r>
          </a:p>
        </p:txBody>
      </p:sp>
      <p:sp>
        <p:nvSpPr>
          <p:cNvPr id="14356" name="TextBox 21"/>
          <p:cNvSpPr txBox="1">
            <a:spLocks noChangeArrowheads="1"/>
          </p:cNvSpPr>
          <p:nvPr/>
        </p:nvSpPr>
        <p:spPr bwMode="auto">
          <a:xfrm>
            <a:off x="2514600" y="26622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/>
              <a:t>3D temperature and salinity, water level, tidal fluxes</a:t>
            </a:r>
          </a:p>
        </p:txBody>
      </p: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581525" y="3032125"/>
            <a:ext cx="196850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778375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>
            <a:stCxn id="7" idx="3"/>
          </p:cNvCxnSpPr>
          <p:nvPr/>
        </p:nvCxnSpPr>
        <p:spPr>
          <a:xfrm flipV="1">
            <a:off x="7786688" y="3032125"/>
            <a:ext cx="214312" cy="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1219200" y="3032125"/>
            <a:ext cx="2286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447800" y="2862263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14379" name="TextBox 16"/>
          <p:cNvSpPr txBox="1">
            <a:spLocks noChangeArrowheads="1"/>
          </p:cNvSpPr>
          <p:nvPr/>
        </p:nvSpPr>
        <p:spPr bwMode="auto">
          <a:xfrm>
            <a:off x="304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Ocean Model</a:t>
            </a:r>
          </a:p>
        </p:txBody>
      </p:sp>
      <p:sp>
        <p:nvSpPr>
          <p:cNvPr id="14380" name="TextBox 16"/>
          <p:cNvSpPr txBox="1">
            <a:spLocks noChangeArrowheads="1"/>
          </p:cNvSpPr>
          <p:nvPr/>
        </p:nvSpPr>
        <p:spPr bwMode="auto">
          <a:xfrm>
            <a:off x="3429000" y="3243263"/>
            <a:ext cx="2438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Estuary Model</a:t>
            </a:r>
          </a:p>
        </p:txBody>
      </p:sp>
      <p:sp>
        <p:nvSpPr>
          <p:cNvPr id="14381" name="TextBox 16"/>
          <p:cNvSpPr txBox="1">
            <a:spLocks noChangeArrowheads="1"/>
          </p:cNvSpPr>
          <p:nvPr/>
        </p:nvSpPr>
        <p:spPr bwMode="auto">
          <a:xfrm>
            <a:off x="6781800" y="3243263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Coupled River Model</a:t>
            </a:r>
          </a:p>
        </p:txBody>
      </p:sp>
      <p:cxnSp>
        <p:nvCxnSpPr>
          <p:cNvPr id="86" name="Straight Connector 85"/>
          <p:cNvCxnSpPr>
            <a:stCxn id="125" idx="1"/>
            <a:endCxn id="100" idx="3"/>
          </p:cNvCxnSpPr>
          <p:nvPr/>
        </p:nvCxnSpPr>
        <p:spPr>
          <a:xfrm rot="10800000">
            <a:off x="5867400" y="3128963"/>
            <a:ext cx="838200" cy="1587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0" idx="1"/>
          </p:cNvCxnSpPr>
          <p:nvPr/>
        </p:nvCxnSpPr>
        <p:spPr>
          <a:xfrm rot="10800000">
            <a:off x="2514600" y="3124200"/>
            <a:ext cx="990600" cy="4763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01000" y="2859676"/>
            <a:ext cx="876569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Food Web/ Production</a:t>
            </a:r>
            <a:endParaRPr lang="en-US" sz="8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520" y="369089"/>
            <a:ext cx="86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do we get temperature and food?</a:t>
            </a:r>
          </a:p>
          <a:p>
            <a:pPr algn="ctr"/>
            <a:r>
              <a:rPr lang="en-US" sz="3200" dirty="0" smtClean="0"/>
              <a:t>3 coupled physical-biological models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366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599</Words>
  <Application>Microsoft Macintosh PowerPoint</Application>
  <PresentationFormat>On-screen Show (4:3)</PresentationFormat>
  <Paragraphs>198</Paragraphs>
  <Slides>24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Energy Budget (DEB)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Danner</dc:creator>
  <cp:lastModifiedBy>Eric Danner</cp:lastModifiedBy>
  <cp:revision>199</cp:revision>
  <dcterms:created xsi:type="dcterms:W3CDTF">2011-09-20T20:23:38Z</dcterms:created>
  <dcterms:modified xsi:type="dcterms:W3CDTF">2012-04-25T20:10:06Z</dcterms:modified>
</cp:coreProperties>
</file>